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3EAE68-51D7-524B-A5E1-F9B34A3AB59E}" v="3" dt="2020-04-20T05:45:03.6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D4512BEB-D215-494A-A9C4-137E7EB611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EA4BEF1-B3BA-6D4D-824E-73D7066F099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44CC7-BC1F-F449-967F-96421CBDF62A}" type="datetimeFigureOut">
              <a:rPr kumimoji="1" lang="ja-JP" altLang="en-US" smtClean="0"/>
              <a:t>2022/10/21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2E7C5B7-89B5-1C41-B09C-89BF2B179C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6D5349C-28BE-F342-A878-BC0091AA37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53D1AB-A8A9-F641-850C-EC4C623EF9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42161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2AB072-1CD6-AD43-9DE3-C6E539FCC0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bg1"/>
          </a:solidFill>
        </p:spPr>
        <p:txBody>
          <a:bodyPr anchor="b">
            <a:normAutofit/>
          </a:bodyPr>
          <a:lstStyle>
            <a:lvl1pPr algn="ctr">
              <a:defRPr sz="4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97D4DC0-2A4F-534D-B966-1C71F25DA1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09E4B865-F654-CE4E-A05B-5DA2D45F2E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5253" y="4976262"/>
            <a:ext cx="1745213" cy="174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545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D01B73-1672-F941-8166-6986961F9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07671CF-67BF-6E44-9F66-50AA6A257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フッター プレースホルダー 12">
            <a:extLst>
              <a:ext uri="{FF2B5EF4-FFF2-40B4-BE49-F238E27FC236}">
                <a16:creationId xmlns:a16="http://schemas.microsoft.com/office/drawing/2014/main" id="{005633DA-AC4C-8946-9B40-CC90DA700BAA}"/>
              </a:ext>
            </a:extLst>
          </p:cNvPr>
          <p:cNvSpPr txBox="1">
            <a:spLocks/>
          </p:cNvSpPr>
          <p:nvPr userDrawn="1"/>
        </p:nvSpPr>
        <p:spPr>
          <a:xfrm>
            <a:off x="0" y="6675356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err="1"/>
              <a:t>CivicTechLab</a:t>
            </a:r>
            <a:r>
              <a:rPr lang="en-US" altLang="ja-JP"/>
              <a:t>.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20168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9C9CAA5-5A7E-A34B-83C4-90F1734D61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521F893-F62C-1344-803E-23EC75499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フッター プレースホルダー 12">
            <a:extLst>
              <a:ext uri="{FF2B5EF4-FFF2-40B4-BE49-F238E27FC236}">
                <a16:creationId xmlns:a16="http://schemas.microsoft.com/office/drawing/2014/main" id="{1323E89C-9D3D-7141-89B7-2200A35F7196}"/>
              </a:ext>
            </a:extLst>
          </p:cNvPr>
          <p:cNvSpPr txBox="1">
            <a:spLocks/>
          </p:cNvSpPr>
          <p:nvPr userDrawn="1"/>
        </p:nvSpPr>
        <p:spPr>
          <a:xfrm>
            <a:off x="0" y="6675356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err="1"/>
              <a:t>CivicTechLab</a:t>
            </a:r>
            <a:r>
              <a:rPr lang="en-US" altLang="ja-JP"/>
              <a:t>.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1531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8DE0B6-4A25-F74F-8774-BF2FBAAD5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180000" tIns="180000"/>
          <a:lstStyle>
            <a:lvl1pPr>
              <a:defRPr spc="200" baseline="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3FF484-FEFC-2741-924A-B8F20DC1A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216000" tIns="180000"/>
          <a:lstStyle>
            <a:lvl1pPr>
              <a:defRPr spc="100" baseline="0"/>
            </a:lvl1pPr>
            <a:lvl2pPr>
              <a:defRPr spc="100" baseline="0"/>
            </a:lvl2pPr>
            <a:lvl3pPr>
              <a:defRPr spc="100" baseline="0"/>
            </a:lvl3pPr>
            <a:lvl4pPr>
              <a:defRPr spc="100" baseline="0"/>
            </a:lvl4pPr>
            <a:lvl5pPr>
              <a:defRPr spc="100" baseline="0"/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フッター プレースホルダー 12">
            <a:extLst>
              <a:ext uri="{FF2B5EF4-FFF2-40B4-BE49-F238E27FC236}">
                <a16:creationId xmlns:a16="http://schemas.microsoft.com/office/drawing/2014/main" id="{5ECB7684-79E4-DF45-8755-B88A8901505D}"/>
              </a:ext>
            </a:extLst>
          </p:cNvPr>
          <p:cNvSpPr txBox="1">
            <a:spLocks/>
          </p:cNvSpPr>
          <p:nvPr userDrawn="1"/>
        </p:nvSpPr>
        <p:spPr>
          <a:xfrm>
            <a:off x="11004698" y="6675356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CivicTechLab.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6610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33152E-CFC4-6F47-BBCB-AFEF7203F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85735E4-F44B-1E48-B372-97C4F3C0C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pic>
        <p:nvPicPr>
          <p:cNvPr id="5" name="図 4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D0356C01-BC2E-F143-BC9E-EEF6F72E4C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3229" y="-391429"/>
            <a:ext cx="1745213" cy="174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6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EC9265-678F-C34D-9427-55B776F75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FBEC9EC-A87B-764F-BA50-BC15052FFF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546" y="1392865"/>
            <a:ext cx="5324254" cy="51744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7CC1889-8E56-A44D-8917-9238C605E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92864"/>
            <a:ext cx="5324253" cy="5174437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8" name="フッター プレースホルダー 12">
            <a:extLst>
              <a:ext uri="{FF2B5EF4-FFF2-40B4-BE49-F238E27FC236}">
                <a16:creationId xmlns:a16="http://schemas.microsoft.com/office/drawing/2014/main" id="{6E878A99-9620-D345-8012-8952742E87F5}"/>
              </a:ext>
            </a:extLst>
          </p:cNvPr>
          <p:cNvSpPr txBox="1">
            <a:spLocks/>
          </p:cNvSpPr>
          <p:nvPr userDrawn="1"/>
        </p:nvSpPr>
        <p:spPr>
          <a:xfrm>
            <a:off x="11004698" y="6675356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CivicTechLab.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8496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C61090-BB36-4E46-B43B-D2CA6250E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23912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30B9D00-E263-5743-BA9F-F042D8393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81326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8A83355-7D07-B745-9D75-2FEDD180B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97526"/>
            <a:ext cx="5157787" cy="4385542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C5E9D8A-92F0-6E42-ADA9-F2723E9544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81326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2D1233C-C055-4A4A-AE75-BB560AB08F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97526"/>
            <a:ext cx="5183188" cy="4385542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0" name="フッター プレースホルダー 12">
            <a:extLst>
              <a:ext uri="{FF2B5EF4-FFF2-40B4-BE49-F238E27FC236}">
                <a16:creationId xmlns:a16="http://schemas.microsoft.com/office/drawing/2014/main" id="{6DF753A4-8069-164B-8D70-6DE09DB40BC0}"/>
              </a:ext>
            </a:extLst>
          </p:cNvPr>
          <p:cNvSpPr txBox="1">
            <a:spLocks/>
          </p:cNvSpPr>
          <p:nvPr userDrawn="1"/>
        </p:nvSpPr>
        <p:spPr>
          <a:xfrm>
            <a:off x="11004698" y="6675356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CivicTechLab.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11511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B98157-B61C-A244-A343-D18244B92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6" name="フッター プレースホルダー 12">
            <a:extLst>
              <a:ext uri="{FF2B5EF4-FFF2-40B4-BE49-F238E27FC236}">
                <a16:creationId xmlns:a16="http://schemas.microsoft.com/office/drawing/2014/main" id="{0809FF40-567D-5A46-A115-3C53F7333FB5}"/>
              </a:ext>
            </a:extLst>
          </p:cNvPr>
          <p:cNvSpPr txBox="1">
            <a:spLocks/>
          </p:cNvSpPr>
          <p:nvPr userDrawn="1"/>
        </p:nvSpPr>
        <p:spPr>
          <a:xfrm>
            <a:off x="11004698" y="6675356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CivicTechLab.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98187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ッター プレースホルダー 12">
            <a:extLst>
              <a:ext uri="{FF2B5EF4-FFF2-40B4-BE49-F238E27FC236}">
                <a16:creationId xmlns:a16="http://schemas.microsoft.com/office/drawing/2014/main" id="{AEF8595E-63B8-A047-BA2F-D1743AE8B733}"/>
              </a:ext>
            </a:extLst>
          </p:cNvPr>
          <p:cNvSpPr txBox="1">
            <a:spLocks/>
          </p:cNvSpPr>
          <p:nvPr userDrawn="1"/>
        </p:nvSpPr>
        <p:spPr>
          <a:xfrm>
            <a:off x="11004698" y="6675356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CivicTechLab.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66074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705A4E-CC73-3E4F-9688-D69967BFE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319922"/>
            <a:ext cx="3932237" cy="152045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1E326F-0E3B-3B4C-AC33-2DA6EDBE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319921"/>
            <a:ext cx="6172200" cy="621815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7490C85-8DEC-1744-B71B-79547B0BB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1920122"/>
            <a:ext cx="3932237" cy="461795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8" name="フッター プレースホルダー 12">
            <a:extLst>
              <a:ext uri="{FF2B5EF4-FFF2-40B4-BE49-F238E27FC236}">
                <a16:creationId xmlns:a16="http://schemas.microsoft.com/office/drawing/2014/main" id="{2D0649E5-09D6-4148-B227-6315655D430B}"/>
              </a:ext>
            </a:extLst>
          </p:cNvPr>
          <p:cNvSpPr txBox="1">
            <a:spLocks/>
          </p:cNvSpPr>
          <p:nvPr userDrawn="1"/>
        </p:nvSpPr>
        <p:spPr>
          <a:xfrm>
            <a:off x="11004698" y="6675356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CivicTechLab.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6080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A25195-7390-E746-8192-BE10ADD70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2A9BB75-BD3D-BF4A-BE31-3B22808250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344DE0E-1E9D-114B-9E16-EA0173CCE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8" name="フッター プレースホルダー 12">
            <a:extLst>
              <a:ext uri="{FF2B5EF4-FFF2-40B4-BE49-F238E27FC236}">
                <a16:creationId xmlns:a16="http://schemas.microsoft.com/office/drawing/2014/main" id="{35177CD9-BCA7-014F-9A70-831C6731C173}"/>
              </a:ext>
            </a:extLst>
          </p:cNvPr>
          <p:cNvSpPr txBox="1">
            <a:spLocks/>
          </p:cNvSpPr>
          <p:nvPr userDrawn="1"/>
        </p:nvSpPr>
        <p:spPr>
          <a:xfrm>
            <a:off x="11004698" y="6675356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CivicTechLab.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131130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0BF0F4D-79B5-2B4D-8328-3A3DB9AC0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546" y="290697"/>
            <a:ext cx="10800907" cy="857619"/>
          </a:xfrm>
          <a:prstGeom prst="rect">
            <a:avLst/>
          </a:prstGeom>
          <a:solidFill>
            <a:schemeClr val="bg1"/>
          </a:solidFill>
        </p:spPr>
        <p:txBody>
          <a:bodyPr vert="horz" lIns="180000" tIns="108000" rIns="91440" bIns="45720" rtlCol="0" anchor="ctr">
            <a:normAutofit/>
          </a:bodyPr>
          <a:lstStyle/>
          <a:p>
            <a:r>
              <a:rPr kumimoji="1" lang="ja-JP" altLang="en-US"/>
              <a:t>マスタータイトルの書式設定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8F37627-83E5-FE49-9220-0C830E8A6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546" y="1371600"/>
            <a:ext cx="10800907" cy="5229328"/>
          </a:xfrm>
          <a:prstGeom prst="rect">
            <a:avLst/>
          </a:prstGeom>
        </p:spPr>
        <p:txBody>
          <a:bodyPr vert="horz" lIns="216000" tIns="18000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13" name="フッター プレースホルダー 12">
            <a:extLst>
              <a:ext uri="{FF2B5EF4-FFF2-40B4-BE49-F238E27FC236}">
                <a16:creationId xmlns:a16="http://schemas.microsoft.com/office/drawing/2014/main" id="{19167523-85BB-6D42-9DAE-F7D81629EF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004698" y="6600928"/>
            <a:ext cx="1187302" cy="182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 err="1"/>
              <a:t>CivicTechLab</a:t>
            </a:r>
            <a:r>
              <a:rPr kumimoji="1" lang="en-US" altLang="ja-JP"/>
              <a:t>.</a:t>
            </a:r>
            <a:endParaRPr kumimoji="1" lang="ja-JP" altLang="en-US"/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1FF2048B-95B0-6743-9D25-4393D4EB2EFA}"/>
              </a:ext>
            </a:extLst>
          </p:cNvPr>
          <p:cNvGrpSpPr/>
          <p:nvPr userDrawn="1"/>
        </p:nvGrpSpPr>
        <p:grpSpPr>
          <a:xfrm>
            <a:off x="-1251" y="0"/>
            <a:ext cx="12192000" cy="67413"/>
            <a:chOff x="0" y="0"/>
            <a:chExt cx="12027898" cy="85060"/>
          </a:xfrm>
        </p:grpSpPr>
        <p:grpSp>
          <p:nvGrpSpPr>
            <p:cNvPr id="6" name="グループ化 5">
              <a:extLst>
                <a:ext uri="{FF2B5EF4-FFF2-40B4-BE49-F238E27FC236}">
                  <a16:creationId xmlns:a16="http://schemas.microsoft.com/office/drawing/2014/main" id="{7C3FF761-2402-614D-B102-33C5B8FA270B}"/>
                </a:ext>
              </a:extLst>
            </p:cNvPr>
            <p:cNvGrpSpPr/>
            <p:nvPr userDrawn="1"/>
          </p:nvGrpSpPr>
          <p:grpSpPr>
            <a:xfrm>
              <a:off x="0" y="0"/>
              <a:ext cx="1658680" cy="85060"/>
              <a:chOff x="0" y="0"/>
              <a:chExt cx="1658680" cy="85060"/>
            </a:xfrm>
          </p:grpSpPr>
          <p:sp>
            <p:nvSpPr>
              <p:cNvPr id="39" name="正方形/長方形 38">
                <a:extLst>
                  <a:ext uri="{FF2B5EF4-FFF2-40B4-BE49-F238E27FC236}">
                    <a16:creationId xmlns:a16="http://schemas.microsoft.com/office/drawing/2014/main" id="{124A9AFD-EA9F-0945-BF7E-F1D12DA2F7CB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0" name="正方形/長方形 39">
                <a:extLst>
                  <a:ext uri="{FF2B5EF4-FFF2-40B4-BE49-F238E27FC236}">
                    <a16:creationId xmlns:a16="http://schemas.microsoft.com/office/drawing/2014/main" id="{CC351F66-EE4F-A940-B5E8-7EF6E773DB03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正方形/長方形 40">
                <a:extLst>
                  <a:ext uri="{FF2B5EF4-FFF2-40B4-BE49-F238E27FC236}">
                    <a16:creationId xmlns:a16="http://schemas.microsoft.com/office/drawing/2014/main" id="{527C10C9-E7C3-FA43-B3FB-4DD660EFDEA6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正方形/長方形 41">
                <a:extLst>
                  <a:ext uri="{FF2B5EF4-FFF2-40B4-BE49-F238E27FC236}">
                    <a16:creationId xmlns:a16="http://schemas.microsoft.com/office/drawing/2014/main" id="{87DAF1CB-0F92-0D4B-A870-E32DE041D23D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38BBF24B-5F2F-994C-A4F7-A9B4543A5F5C}"/>
                </a:ext>
              </a:extLst>
            </p:cNvPr>
            <p:cNvGrpSpPr/>
            <p:nvPr userDrawn="1"/>
          </p:nvGrpSpPr>
          <p:grpSpPr>
            <a:xfrm>
              <a:off x="1658680" y="0"/>
              <a:ext cx="1658680" cy="85060"/>
              <a:chOff x="0" y="0"/>
              <a:chExt cx="1658680" cy="85060"/>
            </a:xfrm>
          </p:grpSpPr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37D49696-5E3C-B247-B8CF-4BC42B15E338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正方形/長方形 35">
                <a:extLst>
                  <a:ext uri="{FF2B5EF4-FFF2-40B4-BE49-F238E27FC236}">
                    <a16:creationId xmlns:a16="http://schemas.microsoft.com/office/drawing/2014/main" id="{CF48E4F7-281B-324F-A59F-17A6D1F9F909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7" name="正方形/長方形 36">
                <a:extLst>
                  <a:ext uri="{FF2B5EF4-FFF2-40B4-BE49-F238E27FC236}">
                    <a16:creationId xmlns:a16="http://schemas.microsoft.com/office/drawing/2014/main" id="{ADFC0AB8-06B2-E047-AE3D-BCF451B95BF1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8" name="正方形/長方形 37">
                <a:extLst>
                  <a:ext uri="{FF2B5EF4-FFF2-40B4-BE49-F238E27FC236}">
                    <a16:creationId xmlns:a16="http://schemas.microsoft.com/office/drawing/2014/main" id="{CE9A9C4D-1364-8D40-BFA8-A1CC7F5C6B32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E77B72F5-7682-5245-AFF1-8C6AFC626CCA}"/>
                </a:ext>
              </a:extLst>
            </p:cNvPr>
            <p:cNvGrpSpPr/>
            <p:nvPr userDrawn="1"/>
          </p:nvGrpSpPr>
          <p:grpSpPr>
            <a:xfrm>
              <a:off x="3317360" y="0"/>
              <a:ext cx="1658680" cy="85060"/>
              <a:chOff x="0" y="0"/>
              <a:chExt cx="1658680" cy="85060"/>
            </a:xfrm>
          </p:grpSpPr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215E7646-A942-EA4C-A67F-8FDB41C83391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id="{8A04A979-9BE5-8A42-8F04-9139974EDE39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id="{EE3838E0-88BB-2147-B9FA-61BFE14D6EFF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id="{B54C16A6-0620-5A47-AAA3-9AE2EEFCFFA0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4F91F8FC-8816-454B-BC2C-EA8B0DF230AA}"/>
                </a:ext>
              </a:extLst>
            </p:cNvPr>
            <p:cNvGrpSpPr/>
            <p:nvPr userDrawn="1"/>
          </p:nvGrpSpPr>
          <p:grpSpPr>
            <a:xfrm>
              <a:off x="4976040" y="0"/>
              <a:ext cx="1658680" cy="85060"/>
              <a:chOff x="0" y="0"/>
              <a:chExt cx="1658680" cy="85060"/>
            </a:xfrm>
          </p:grpSpPr>
          <p:sp>
            <p:nvSpPr>
              <p:cNvPr id="27" name="正方形/長方形 26">
                <a:extLst>
                  <a:ext uri="{FF2B5EF4-FFF2-40B4-BE49-F238E27FC236}">
                    <a16:creationId xmlns:a16="http://schemas.microsoft.com/office/drawing/2014/main" id="{F289E40D-19AD-8C45-B35D-9C15ADB65C81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id="{13262410-DF5B-C445-9DB9-228F92D8577F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A1BC6367-222B-C543-83B5-287369B5B7B4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64D55811-DF6B-1344-9576-F27D68F1CFFC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AF2F804E-54FF-E441-80DD-6CAA257A8ECA}"/>
                </a:ext>
              </a:extLst>
            </p:cNvPr>
            <p:cNvGrpSpPr/>
            <p:nvPr userDrawn="1"/>
          </p:nvGrpSpPr>
          <p:grpSpPr>
            <a:xfrm>
              <a:off x="6634720" y="0"/>
              <a:ext cx="1658680" cy="85060"/>
              <a:chOff x="0" y="0"/>
              <a:chExt cx="1658680" cy="85060"/>
            </a:xfrm>
          </p:grpSpPr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5612BCD8-CE89-894D-955A-ED4F05011E5D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740EFF54-481C-654C-977E-A2207728679D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>
                <a:extLst>
                  <a:ext uri="{FF2B5EF4-FFF2-40B4-BE49-F238E27FC236}">
                    <a16:creationId xmlns:a16="http://schemas.microsoft.com/office/drawing/2014/main" id="{1A871467-30F6-C64C-BA57-09A779C18DC8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A03BDB03-3C8D-3948-9D21-C0116C0B11D2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99EE0A08-7544-4348-96D5-A49607BCCC5D}"/>
                </a:ext>
              </a:extLst>
            </p:cNvPr>
            <p:cNvGrpSpPr/>
            <p:nvPr userDrawn="1"/>
          </p:nvGrpSpPr>
          <p:grpSpPr>
            <a:xfrm>
              <a:off x="8293400" y="0"/>
              <a:ext cx="1658680" cy="85060"/>
              <a:chOff x="0" y="0"/>
              <a:chExt cx="1658680" cy="85060"/>
            </a:xfrm>
          </p:grpSpPr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1FE81536-E017-FF44-82D6-418131D1DA48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66E3F7E8-5B91-624E-826F-1D59CF7F43BA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EDE35141-F14E-5047-84E9-2ECBEDCA6A13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0A641647-437A-184B-BA75-5C72B79D7E8C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" name="グループ化 11">
              <a:extLst>
                <a:ext uri="{FF2B5EF4-FFF2-40B4-BE49-F238E27FC236}">
                  <a16:creationId xmlns:a16="http://schemas.microsoft.com/office/drawing/2014/main" id="{52407D10-0FE2-C348-80B0-3F8C1057F9F3}"/>
                </a:ext>
              </a:extLst>
            </p:cNvPr>
            <p:cNvGrpSpPr/>
            <p:nvPr userDrawn="1"/>
          </p:nvGrpSpPr>
          <p:grpSpPr>
            <a:xfrm>
              <a:off x="9954548" y="0"/>
              <a:ext cx="2073350" cy="85060"/>
              <a:chOff x="9954548" y="0"/>
              <a:chExt cx="2073350" cy="85060"/>
            </a:xfrm>
          </p:grpSpPr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91D9BEAA-3E09-6F4D-B44B-50E794C25239}"/>
                  </a:ext>
                </a:extLst>
              </p:cNvPr>
              <p:cNvSpPr/>
              <p:nvPr userDrawn="1"/>
            </p:nvSpPr>
            <p:spPr>
              <a:xfrm>
                <a:off x="9954548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" name="正方形/長方形 14">
                <a:extLst>
                  <a:ext uri="{FF2B5EF4-FFF2-40B4-BE49-F238E27FC236}">
                    <a16:creationId xmlns:a16="http://schemas.microsoft.com/office/drawing/2014/main" id="{D6408751-A76C-2F43-9318-71D53D030A67}"/>
                  </a:ext>
                </a:extLst>
              </p:cNvPr>
              <p:cNvSpPr/>
              <p:nvPr userDrawn="1"/>
            </p:nvSpPr>
            <p:spPr>
              <a:xfrm>
                <a:off x="10369218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6" name="正方形/長方形 15">
                <a:extLst>
                  <a:ext uri="{FF2B5EF4-FFF2-40B4-BE49-F238E27FC236}">
                    <a16:creationId xmlns:a16="http://schemas.microsoft.com/office/drawing/2014/main" id="{7C99F3A8-7BBA-C541-BFFF-584AF6DC3D31}"/>
                  </a:ext>
                </a:extLst>
              </p:cNvPr>
              <p:cNvSpPr/>
              <p:nvPr userDrawn="1"/>
            </p:nvSpPr>
            <p:spPr>
              <a:xfrm>
                <a:off x="10783888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id="{8B85F0B0-7949-3A43-B243-B9C80D84CE55}"/>
                  </a:ext>
                </a:extLst>
              </p:cNvPr>
              <p:cNvSpPr/>
              <p:nvPr userDrawn="1"/>
            </p:nvSpPr>
            <p:spPr>
              <a:xfrm>
                <a:off x="11198558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8C9BD891-0BC2-FE45-A66A-B9664907AFE1}"/>
                  </a:ext>
                </a:extLst>
              </p:cNvPr>
              <p:cNvSpPr/>
              <p:nvPr userDrawn="1"/>
            </p:nvSpPr>
            <p:spPr>
              <a:xfrm>
                <a:off x="11613228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225E9F0A-1A6B-4443-A14D-E76A32BE15FE}"/>
              </a:ext>
            </a:extLst>
          </p:cNvPr>
          <p:cNvGrpSpPr/>
          <p:nvPr userDrawn="1"/>
        </p:nvGrpSpPr>
        <p:grpSpPr>
          <a:xfrm>
            <a:off x="-1251" y="6824293"/>
            <a:ext cx="12192000" cy="67413"/>
            <a:chOff x="0" y="0"/>
            <a:chExt cx="12027898" cy="85060"/>
          </a:xfrm>
        </p:grpSpPr>
        <p:grpSp>
          <p:nvGrpSpPr>
            <p:cNvPr id="44" name="グループ化 43">
              <a:extLst>
                <a:ext uri="{FF2B5EF4-FFF2-40B4-BE49-F238E27FC236}">
                  <a16:creationId xmlns:a16="http://schemas.microsoft.com/office/drawing/2014/main" id="{F77A91B8-8593-264C-9BC1-604B198F3165}"/>
                </a:ext>
              </a:extLst>
            </p:cNvPr>
            <p:cNvGrpSpPr/>
            <p:nvPr userDrawn="1"/>
          </p:nvGrpSpPr>
          <p:grpSpPr>
            <a:xfrm>
              <a:off x="0" y="0"/>
              <a:ext cx="1658680" cy="85060"/>
              <a:chOff x="0" y="0"/>
              <a:chExt cx="1658680" cy="85060"/>
            </a:xfrm>
          </p:grpSpPr>
          <p:sp>
            <p:nvSpPr>
              <p:cNvPr id="76" name="正方形/長方形 75">
                <a:extLst>
                  <a:ext uri="{FF2B5EF4-FFF2-40B4-BE49-F238E27FC236}">
                    <a16:creationId xmlns:a16="http://schemas.microsoft.com/office/drawing/2014/main" id="{45D97B06-26F6-584B-A660-C5F527B0659F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7" name="正方形/長方形 76">
                <a:extLst>
                  <a:ext uri="{FF2B5EF4-FFF2-40B4-BE49-F238E27FC236}">
                    <a16:creationId xmlns:a16="http://schemas.microsoft.com/office/drawing/2014/main" id="{CAD45C3E-7252-6C49-B885-217749B936B5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8" name="正方形/長方形 77">
                <a:extLst>
                  <a:ext uri="{FF2B5EF4-FFF2-40B4-BE49-F238E27FC236}">
                    <a16:creationId xmlns:a16="http://schemas.microsoft.com/office/drawing/2014/main" id="{B69B2C63-EE56-7C44-9242-A70E4E99CD39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9" name="正方形/長方形 78">
                <a:extLst>
                  <a:ext uri="{FF2B5EF4-FFF2-40B4-BE49-F238E27FC236}">
                    <a16:creationId xmlns:a16="http://schemas.microsoft.com/office/drawing/2014/main" id="{823D2D71-C465-1146-8315-6AFB77399489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45" name="グループ化 44">
              <a:extLst>
                <a:ext uri="{FF2B5EF4-FFF2-40B4-BE49-F238E27FC236}">
                  <a16:creationId xmlns:a16="http://schemas.microsoft.com/office/drawing/2014/main" id="{D5B11867-8EE2-C440-BAD0-A25B24371F31}"/>
                </a:ext>
              </a:extLst>
            </p:cNvPr>
            <p:cNvGrpSpPr/>
            <p:nvPr userDrawn="1"/>
          </p:nvGrpSpPr>
          <p:grpSpPr>
            <a:xfrm>
              <a:off x="1658680" y="0"/>
              <a:ext cx="1658680" cy="85060"/>
              <a:chOff x="0" y="0"/>
              <a:chExt cx="1658680" cy="85060"/>
            </a:xfrm>
          </p:grpSpPr>
          <p:sp>
            <p:nvSpPr>
              <p:cNvPr id="72" name="正方形/長方形 71">
                <a:extLst>
                  <a:ext uri="{FF2B5EF4-FFF2-40B4-BE49-F238E27FC236}">
                    <a16:creationId xmlns:a16="http://schemas.microsoft.com/office/drawing/2014/main" id="{74F0D13F-08AA-FD46-A6D1-49FFD38C634F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3" name="正方形/長方形 72">
                <a:extLst>
                  <a:ext uri="{FF2B5EF4-FFF2-40B4-BE49-F238E27FC236}">
                    <a16:creationId xmlns:a16="http://schemas.microsoft.com/office/drawing/2014/main" id="{6408AFCD-F65B-8B47-933A-37D463A75A3D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4" name="正方形/長方形 73">
                <a:extLst>
                  <a:ext uri="{FF2B5EF4-FFF2-40B4-BE49-F238E27FC236}">
                    <a16:creationId xmlns:a16="http://schemas.microsoft.com/office/drawing/2014/main" id="{06C8469A-31A2-064A-AC23-0657A330297D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35191CFC-4FB8-D041-98FA-9FC9F52057E3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46" name="グループ化 45">
              <a:extLst>
                <a:ext uri="{FF2B5EF4-FFF2-40B4-BE49-F238E27FC236}">
                  <a16:creationId xmlns:a16="http://schemas.microsoft.com/office/drawing/2014/main" id="{E1C85578-448D-6E45-84F9-2E37D34379A2}"/>
                </a:ext>
              </a:extLst>
            </p:cNvPr>
            <p:cNvGrpSpPr/>
            <p:nvPr userDrawn="1"/>
          </p:nvGrpSpPr>
          <p:grpSpPr>
            <a:xfrm>
              <a:off x="3317360" y="0"/>
              <a:ext cx="1658680" cy="85060"/>
              <a:chOff x="0" y="0"/>
              <a:chExt cx="1658680" cy="85060"/>
            </a:xfrm>
          </p:grpSpPr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1986D0DA-A154-F344-BEB1-B1A88B9893F1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9" name="正方形/長方形 68">
                <a:extLst>
                  <a:ext uri="{FF2B5EF4-FFF2-40B4-BE49-F238E27FC236}">
                    <a16:creationId xmlns:a16="http://schemas.microsoft.com/office/drawing/2014/main" id="{6694C7B7-F647-B848-BD59-0CB6922B571D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C0D36643-1B00-0C47-95AA-1C91E2ECA81B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DA102995-681B-A84B-8920-A95CCF60B9F8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2534C110-9C18-CA44-9F0F-075FF26D6243}"/>
                </a:ext>
              </a:extLst>
            </p:cNvPr>
            <p:cNvGrpSpPr/>
            <p:nvPr userDrawn="1"/>
          </p:nvGrpSpPr>
          <p:grpSpPr>
            <a:xfrm>
              <a:off x="4976040" y="0"/>
              <a:ext cx="1658680" cy="85060"/>
              <a:chOff x="0" y="0"/>
              <a:chExt cx="1658680" cy="85060"/>
            </a:xfrm>
          </p:grpSpPr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61A6BAF8-BDBA-7148-954D-94260CA6F08E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81C3260C-1100-864D-8A49-634D7F0ED3F7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8E4D5566-BEB6-3146-A0AC-62AE8C74286E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59895A15-7662-954F-8503-3E762AB50C05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48" name="グループ化 47">
              <a:extLst>
                <a:ext uri="{FF2B5EF4-FFF2-40B4-BE49-F238E27FC236}">
                  <a16:creationId xmlns:a16="http://schemas.microsoft.com/office/drawing/2014/main" id="{3CE64975-98AB-4741-B915-E27BE5B4C457}"/>
                </a:ext>
              </a:extLst>
            </p:cNvPr>
            <p:cNvGrpSpPr/>
            <p:nvPr userDrawn="1"/>
          </p:nvGrpSpPr>
          <p:grpSpPr>
            <a:xfrm>
              <a:off x="6634720" y="0"/>
              <a:ext cx="1658680" cy="85060"/>
              <a:chOff x="0" y="0"/>
              <a:chExt cx="1658680" cy="85060"/>
            </a:xfrm>
          </p:grpSpPr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26875C41-D807-AE4E-8B59-CEF7583F470E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1" name="正方形/長方形 60">
                <a:extLst>
                  <a:ext uri="{FF2B5EF4-FFF2-40B4-BE49-F238E27FC236}">
                    <a16:creationId xmlns:a16="http://schemas.microsoft.com/office/drawing/2014/main" id="{149B9739-E3BD-9942-9FD8-7EA5A601A9E9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2" name="正方形/長方形 61">
                <a:extLst>
                  <a:ext uri="{FF2B5EF4-FFF2-40B4-BE49-F238E27FC236}">
                    <a16:creationId xmlns:a16="http://schemas.microsoft.com/office/drawing/2014/main" id="{3208EB11-8ED3-9543-9261-7D3FDDFD216E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79937D54-B2D9-3E46-876A-1F90F81B55F3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49" name="グループ化 48">
              <a:extLst>
                <a:ext uri="{FF2B5EF4-FFF2-40B4-BE49-F238E27FC236}">
                  <a16:creationId xmlns:a16="http://schemas.microsoft.com/office/drawing/2014/main" id="{AADAD9C7-6EF6-6049-8395-C94A5316FCB9}"/>
                </a:ext>
              </a:extLst>
            </p:cNvPr>
            <p:cNvGrpSpPr/>
            <p:nvPr userDrawn="1"/>
          </p:nvGrpSpPr>
          <p:grpSpPr>
            <a:xfrm>
              <a:off x="8293400" y="0"/>
              <a:ext cx="1658680" cy="85060"/>
              <a:chOff x="0" y="0"/>
              <a:chExt cx="1658680" cy="85060"/>
            </a:xfrm>
          </p:grpSpPr>
          <p:sp>
            <p:nvSpPr>
              <p:cNvPr id="56" name="正方形/長方形 55">
                <a:extLst>
                  <a:ext uri="{FF2B5EF4-FFF2-40B4-BE49-F238E27FC236}">
                    <a16:creationId xmlns:a16="http://schemas.microsoft.com/office/drawing/2014/main" id="{97C9B7D8-E020-C640-AE62-7F7AAB5E0E5C}"/>
                  </a:ext>
                </a:extLst>
              </p:cNvPr>
              <p:cNvSpPr/>
              <p:nvPr userDrawn="1"/>
            </p:nvSpPr>
            <p:spPr>
              <a:xfrm>
                <a:off x="0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正方形/長方形 56">
                <a:extLst>
                  <a:ext uri="{FF2B5EF4-FFF2-40B4-BE49-F238E27FC236}">
                    <a16:creationId xmlns:a16="http://schemas.microsoft.com/office/drawing/2014/main" id="{FD13AC91-A070-E946-A84F-9547B2478272}"/>
                  </a:ext>
                </a:extLst>
              </p:cNvPr>
              <p:cNvSpPr/>
              <p:nvPr userDrawn="1"/>
            </p:nvSpPr>
            <p:spPr>
              <a:xfrm>
                <a:off x="414670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正方形/長方形 57">
                <a:extLst>
                  <a:ext uri="{FF2B5EF4-FFF2-40B4-BE49-F238E27FC236}">
                    <a16:creationId xmlns:a16="http://schemas.microsoft.com/office/drawing/2014/main" id="{2EFA16FA-40BF-9E4C-BD77-CB51CA11736A}"/>
                  </a:ext>
                </a:extLst>
              </p:cNvPr>
              <p:cNvSpPr/>
              <p:nvPr userDrawn="1"/>
            </p:nvSpPr>
            <p:spPr>
              <a:xfrm>
                <a:off x="829340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正方形/長方形 58">
                <a:extLst>
                  <a:ext uri="{FF2B5EF4-FFF2-40B4-BE49-F238E27FC236}">
                    <a16:creationId xmlns:a16="http://schemas.microsoft.com/office/drawing/2014/main" id="{0D7035CD-1D47-CE4C-A411-0A14CD96B571}"/>
                  </a:ext>
                </a:extLst>
              </p:cNvPr>
              <p:cNvSpPr/>
              <p:nvPr userDrawn="1"/>
            </p:nvSpPr>
            <p:spPr>
              <a:xfrm>
                <a:off x="1244010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9C92D5BC-D46F-C047-BDA1-4E066167D507}"/>
                </a:ext>
              </a:extLst>
            </p:cNvPr>
            <p:cNvGrpSpPr/>
            <p:nvPr userDrawn="1"/>
          </p:nvGrpSpPr>
          <p:grpSpPr>
            <a:xfrm>
              <a:off x="9954548" y="0"/>
              <a:ext cx="2073350" cy="85060"/>
              <a:chOff x="9954548" y="0"/>
              <a:chExt cx="2073350" cy="85060"/>
            </a:xfrm>
          </p:grpSpPr>
          <p:sp>
            <p:nvSpPr>
              <p:cNvPr id="51" name="正方形/長方形 50">
                <a:extLst>
                  <a:ext uri="{FF2B5EF4-FFF2-40B4-BE49-F238E27FC236}">
                    <a16:creationId xmlns:a16="http://schemas.microsoft.com/office/drawing/2014/main" id="{278F91AD-AA70-8E49-8137-23028B023270}"/>
                  </a:ext>
                </a:extLst>
              </p:cNvPr>
              <p:cNvSpPr/>
              <p:nvPr userDrawn="1"/>
            </p:nvSpPr>
            <p:spPr>
              <a:xfrm>
                <a:off x="9954548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2" name="正方形/長方形 51">
                <a:extLst>
                  <a:ext uri="{FF2B5EF4-FFF2-40B4-BE49-F238E27FC236}">
                    <a16:creationId xmlns:a16="http://schemas.microsoft.com/office/drawing/2014/main" id="{39F33206-8CCC-0345-83F2-BB95944436D7}"/>
                  </a:ext>
                </a:extLst>
              </p:cNvPr>
              <p:cNvSpPr/>
              <p:nvPr userDrawn="1"/>
            </p:nvSpPr>
            <p:spPr>
              <a:xfrm>
                <a:off x="10369218" y="0"/>
                <a:ext cx="414670" cy="8506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3" name="正方形/長方形 52">
                <a:extLst>
                  <a:ext uri="{FF2B5EF4-FFF2-40B4-BE49-F238E27FC236}">
                    <a16:creationId xmlns:a16="http://schemas.microsoft.com/office/drawing/2014/main" id="{8A64E312-DE66-5848-BED3-EA61967DC0D8}"/>
                  </a:ext>
                </a:extLst>
              </p:cNvPr>
              <p:cNvSpPr/>
              <p:nvPr userDrawn="1"/>
            </p:nvSpPr>
            <p:spPr>
              <a:xfrm>
                <a:off x="10783888" y="0"/>
                <a:ext cx="414670" cy="8506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F9D3D027-7C3A-404A-8763-721942D37FD5}"/>
                  </a:ext>
                </a:extLst>
              </p:cNvPr>
              <p:cNvSpPr/>
              <p:nvPr userDrawn="1"/>
            </p:nvSpPr>
            <p:spPr>
              <a:xfrm>
                <a:off x="11198558" y="0"/>
                <a:ext cx="414670" cy="8506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E63D4530-DA82-A743-91D4-101B32AF96DD}"/>
                  </a:ext>
                </a:extLst>
              </p:cNvPr>
              <p:cNvSpPr/>
              <p:nvPr userDrawn="1"/>
            </p:nvSpPr>
            <p:spPr>
              <a:xfrm>
                <a:off x="11613228" y="0"/>
                <a:ext cx="414670" cy="850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9894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 spc="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SzPct val="90000"/>
        <a:buFont typeface="Wingdings" pitchFamily="2" charset="2"/>
        <a:buChar char="n"/>
        <a:defRPr kumimoji="1" sz="2400" kern="1200" spc="120" baseline="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kumimoji="1" sz="1800" kern="1200" spc="120" baseline="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SzPct val="80000"/>
        <a:buFont typeface="Arial" panose="020B0604020202020204" pitchFamily="34" charset="0"/>
        <a:buChar char="•"/>
        <a:defRPr kumimoji="1" sz="1800" kern="1200" spc="120" baseline="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SzPct val="80000"/>
        <a:buFont typeface="Arial" panose="020B0604020202020204" pitchFamily="34" charset="0"/>
        <a:buChar char="•"/>
        <a:defRPr kumimoji="1" sz="1600" kern="1200" spc="120" baseline="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SzPct val="80000"/>
        <a:buFont typeface="Arial" panose="020B0604020202020204" pitchFamily="34" charset="0"/>
        <a:buChar char="•"/>
        <a:defRPr kumimoji="1" sz="1600" kern="1200" spc="120" baseline="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D896B7-9DAF-794A-B82C-FF30F17279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180000" anchor="ctr">
            <a:normAutofit/>
          </a:bodyPr>
          <a:lstStyle/>
          <a:p>
            <a:r>
              <a:rPr kumimoji="1" lang="ja-JP" altLang="en-US" sz="4000" spc="200"/>
              <a:t>サービスデザイン</a:t>
            </a:r>
            <a:br>
              <a:rPr kumimoji="1" lang="en-US" altLang="ja-JP" sz="4000" spc="200" dirty="0"/>
            </a:br>
            <a:r>
              <a:rPr kumimoji="1" lang="en-US" altLang="ja-JP" sz="4000" spc="200" dirty="0"/>
              <a:t>12</a:t>
            </a:r>
            <a:r>
              <a:rPr kumimoji="1" lang="ja-JP" altLang="en-US" sz="4000" spc="200"/>
              <a:t>箇条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44B683A-43AE-C145-995B-2931C88B9A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tIns="180000" anchor="ctr"/>
          <a:lstStyle/>
          <a:p>
            <a:r>
              <a:rPr kumimoji="1" lang="en-US" altLang="ja-JP" spc="100"/>
              <a:t>Design </a:t>
            </a:r>
            <a:r>
              <a:rPr kumimoji="1" lang="en-US" altLang="ja-JP" spc="100" dirty="0"/>
              <a:t>for Local</a:t>
            </a:r>
            <a:br>
              <a:rPr kumimoji="1" lang="en-US" altLang="ja-JP" spc="100" dirty="0"/>
            </a:br>
            <a:r>
              <a:rPr kumimoji="1" lang="en-US" altLang="ja-JP" spc="100" dirty="0"/>
              <a:t>2022/10/14</a:t>
            </a:r>
            <a:r>
              <a:rPr kumimoji="1" lang="ja-JP" altLang="en-US" spc="100"/>
              <a:t>版</a:t>
            </a:r>
          </a:p>
        </p:txBody>
      </p:sp>
    </p:spTree>
    <p:extLst>
      <p:ext uri="{BB962C8B-B14F-4D97-AF65-F5344CB8AC3E}">
        <p14:creationId xmlns:p14="http://schemas.microsoft.com/office/powerpoint/2010/main" val="939333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9.</a:t>
            </a:r>
            <a:r>
              <a:rPr kumimoji="1" lang="ja-JP" altLang="en-US" spc="200"/>
              <a:t>オープンにサービスを作る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09B1323E-83D9-36E7-32D6-0C82DB93F6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3509" y="1371600"/>
            <a:ext cx="7524982" cy="5229225"/>
          </a:xfrm>
        </p:spPr>
      </p:pic>
    </p:spTree>
    <p:extLst>
      <p:ext uri="{BB962C8B-B14F-4D97-AF65-F5344CB8AC3E}">
        <p14:creationId xmlns:p14="http://schemas.microsoft.com/office/powerpoint/2010/main" val="4287384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10.</a:t>
            </a:r>
            <a:r>
              <a:rPr kumimoji="1" lang="ja-JP" altLang="en-US" spc="200"/>
              <a:t>何度も繰り返す</a:t>
            </a:r>
          </a:p>
        </p:txBody>
      </p:sp>
      <p:pic>
        <p:nvPicPr>
          <p:cNvPr id="5" name="コンテンツ プレースホルダー 4" descr="ダイアグラム, テキスト, ホワイトボード&#10;&#10;自動的に生成された説明">
            <a:extLst>
              <a:ext uri="{FF2B5EF4-FFF2-40B4-BE49-F238E27FC236}">
                <a16:creationId xmlns:a16="http://schemas.microsoft.com/office/drawing/2014/main" id="{B97000E9-FA78-1573-EA94-1B8E49FB0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2011" y="1371600"/>
            <a:ext cx="7527978" cy="5229225"/>
          </a:xfrm>
        </p:spPr>
      </p:pic>
    </p:spTree>
    <p:extLst>
      <p:ext uri="{BB962C8B-B14F-4D97-AF65-F5344CB8AC3E}">
        <p14:creationId xmlns:p14="http://schemas.microsoft.com/office/powerpoint/2010/main" val="846905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11.</a:t>
            </a:r>
            <a:r>
              <a:rPr kumimoji="1" lang="ja-JP" altLang="en-US" spc="200"/>
              <a:t>一遍にやらず一貫してやる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8E32FB14-D276-EEC3-EC3D-18F9D82A7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3509" y="1371600"/>
            <a:ext cx="7524982" cy="5229225"/>
          </a:xfrm>
        </p:spPr>
      </p:pic>
    </p:spTree>
    <p:extLst>
      <p:ext uri="{BB962C8B-B14F-4D97-AF65-F5344CB8AC3E}">
        <p14:creationId xmlns:p14="http://schemas.microsoft.com/office/powerpoint/2010/main" val="1112719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12.</a:t>
            </a:r>
            <a:r>
              <a:rPr lang="ja-JP" altLang="en-US"/>
              <a:t>システムではなくサービスを作る</a:t>
            </a:r>
            <a:endParaRPr kumimoji="1" lang="ja-JP" altLang="en-US" spc="200"/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CE344280-E265-F4B1-346D-770E162D75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3509" y="1371600"/>
            <a:ext cx="7524982" cy="5229225"/>
          </a:xfrm>
        </p:spPr>
      </p:pic>
    </p:spTree>
    <p:extLst>
      <p:ext uri="{BB962C8B-B14F-4D97-AF65-F5344CB8AC3E}">
        <p14:creationId xmlns:p14="http://schemas.microsoft.com/office/powerpoint/2010/main" val="2035418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1.</a:t>
            </a:r>
            <a:r>
              <a:rPr kumimoji="1" lang="ja-JP" altLang="en-US" spc="200"/>
              <a:t>利用者のニーズから出発する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384F46D5-3A8F-0DBF-9166-7A3456F1A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1900" y="1490662"/>
            <a:ext cx="7188200" cy="4991100"/>
          </a:xfrm>
        </p:spPr>
      </p:pic>
    </p:spTree>
    <p:extLst>
      <p:ext uri="{BB962C8B-B14F-4D97-AF65-F5344CB8AC3E}">
        <p14:creationId xmlns:p14="http://schemas.microsoft.com/office/powerpoint/2010/main" val="2752365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2.</a:t>
            </a:r>
            <a:r>
              <a:rPr kumimoji="1" lang="ja-JP" altLang="en-US" spc="200"/>
              <a:t>事実を詳細に把握する</a:t>
            </a:r>
          </a:p>
        </p:txBody>
      </p:sp>
      <p:pic>
        <p:nvPicPr>
          <p:cNvPr id="5" name="コンテンツ プレースホルダー 4" descr="ダイアグラム, 設計図&#10;&#10;自動的に生成された説明">
            <a:extLst>
              <a:ext uri="{FF2B5EF4-FFF2-40B4-BE49-F238E27FC236}">
                <a16:creationId xmlns:a16="http://schemas.microsoft.com/office/drawing/2014/main" id="{5086CE62-A6A9-E140-6CAB-E45DC9651D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1900" y="1490662"/>
            <a:ext cx="7188200" cy="4991100"/>
          </a:xfrm>
        </p:spPr>
      </p:pic>
    </p:spTree>
    <p:extLst>
      <p:ext uri="{BB962C8B-B14F-4D97-AF65-F5344CB8AC3E}">
        <p14:creationId xmlns:p14="http://schemas.microsoft.com/office/powerpoint/2010/main" val="410188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lang="en-US" altLang="ja-JP" dirty="0"/>
              <a:t>3.</a:t>
            </a:r>
            <a:r>
              <a:rPr lang="ja-JP" altLang="en-US"/>
              <a:t>エンドツーエンドで考える</a:t>
            </a:r>
            <a:endParaRPr kumimoji="1" lang="ja-JP" altLang="en-US" spc="200"/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FDF5B65D-A729-2C2D-DB8B-0C614E2DFF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3509" y="1371600"/>
            <a:ext cx="7524982" cy="5229225"/>
          </a:xfrm>
        </p:spPr>
      </p:pic>
    </p:spTree>
    <p:extLst>
      <p:ext uri="{BB962C8B-B14F-4D97-AF65-F5344CB8AC3E}">
        <p14:creationId xmlns:p14="http://schemas.microsoft.com/office/powerpoint/2010/main" val="3890263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4.</a:t>
            </a:r>
            <a:r>
              <a:rPr kumimoji="1" lang="ja-JP" altLang="en-US" spc="200"/>
              <a:t>全ての関係者に気を配る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16B72160-7E55-1ED7-0F40-182904A9B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2011" y="1371600"/>
            <a:ext cx="7527978" cy="5229225"/>
          </a:xfrm>
        </p:spPr>
      </p:pic>
    </p:spTree>
    <p:extLst>
      <p:ext uri="{BB962C8B-B14F-4D97-AF65-F5344CB8AC3E}">
        <p14:creationId xmlns:p14="http://schemas.microsoft.com/office/powerpoint/2010/main" val="955628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5.</a:t>
            </a:r>
            <a:r>
              <a:rPr kumimoji="1" lang="ja-JP" altLang="en-US" spc="200"/>
              <a:t>サービスはシンプルにする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563A2891-58A3-978F-5E97-114B31EF1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0388" y="1371600"/>
            <a:ext cx="7391223" cy="5229225"/>
          </a:xfrm>
        </p:spPr>
      </p:pic>
    </p:spTree>
    <p:extLst>
      <p:ext uri="{BB962C8B-B14F-4D97-AF65-F5344CB8AC3E}">
        <p14:creationId xmlns:p14="http://schemas.microsoft.com/office/powerpoint/2010/main" val="2597550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>
            <a:normAutofit fontScale="90000"/>
          </a:bodyPr>
          <a:lstStyle/>
          <a:p>
            <a:r>
              <a:rPr kumimoji="1" lang="en-US" altLang="ja-JP" spc="200" dirty="0"/>
              <a:t>6.</a:t>
            </a:r>
            <a:r>
              <a:rPr kumimoji="1" lang="ja-JP" altLang="en-US" spc="200"/>
              <a:t>デジタル技術を活用しサービスの価値を高める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A7190CFE-16DC-2E44-F2BD-FAF823E96C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3509" y="1371600"/>
            <a:ext cx="7524982" cy="5229225"/>
          </a:xfrm>
        </p:spPr>
      </p:pic>
    </p:spTree>
    <p:extLst>
      <p:ext uri="{BB962C8B-B14F-4D97-AF65-F5344CB8AC3E}">
        <p14:creationId xmlns:p14="http://schemas.microsoft.com/office/powerpoint/2010/main" val="3689394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7.</a:t>
            </a:r>
            <a:r>
              <a:rPr kumimoji="1" lang="ja-JP" altLang="en-US" spc="200"/>
              <a:t>利用者の日常体験に溶け込む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AB6F32B0-9CDC-5161-6773-05EE6E17BB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3509" y="1371600"/>
            <a:ext cx="7524982" cy="5229225"/>
          </a:xfrm>
        </p:spPr>
      </p:pic>
    </p:spTree>
    <p:extLst>
      <p:ext uri="{BB962C8B-B14F-4D97-AF65-F5344CB8AC3E}">
        <p14:creationId xmlns:p14="http://schemas.microsoft.com/office/powerpoint/2010/main" val="305735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0294B5-789A-784D-86C8-8746AD2D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tIns="180000"/>
          <a:lstStyle/>
          <a:p>
            <a:r>
              <a:rPr kumimoji="1" lang="en-US" altLang="ja-JP" spc="200" dirty="0"/>
              <a:t>8.</a:t>
            </a:r>
            <a:r>
              <a:rPr kumimoji="1" lang="ja-JP" altLang="en-US" spc="200"/>
              <a:t>自分で作りすぎない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B5DBEBBC-4E69-B650-60FE-C1B6E915B4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3509" y="1371600"/>
            <a:ext cx="7524982" cy="5229225"/>
          </a:xfrm>
        </p:spPr>
      </p:pic>
    </p:spTree>
    <p:extLst>
      <p:ext uri="{BB962C8B-B14F-4D97-AF65-F5344CB8AC3E}">
        <p14:creationId xmlns:p14="http://schemas.microsoft.com/office/powerpoint/2010/main" val="2676671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ユーザー定義 4">
      <a:dk1>
        <a:srgbClr val="00173C"/>
      </a:dk1>
      <a:lt1>
        <a:srgbClr val="FFFFFF"/>
      </a:lt1>
      <a:dk2>
        <a:srgbClr val="000000"/>
      </a:dk2>
      <a:lt2>
        <a:srgbClr val="FFFFFF"/>
      </a:lt2>
      <a:accent1>
        <a:srgbClr val="FAEB3C"/>
      </a:accent1>
      <a:accent2>
        <a:srgbClr val="E79E24"/>
      </a:accent2>
      <a:accent3>
        <a:srgbClr val="AED3F5"/>
      </a:accent3>
      <a:accent4>
        <a:srgbClr val="F0C9CC"/>
      </a:accent4>
      <a:accent5>
        <a:srgbClr val="E6272E"/>
      </a:accent5>
      <a:accent6>
        <a:srgbClr val="0017B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TLキッズ" id="{980DB829-9AD5-0540-824E-D08AACE6F39E}" vid="{6B7CFB31-E8A0-0547-96A5-6181C9E7267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テーマ</Template>
  <TotalTime>4</TotalTime>
  <Words>100</Words>
  <Application>Microsoft Macintosh PowerPoint</Application>
  <PresentationFormat>ワイド画面</PresentationFormat>
  <Paragraphs>14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游ゴシック</vt:lpstr>
      <vt:lpstr>Arial</vt:lpstr>
      <vt:lpstr>Century Gothic</vt:lpstr>
      <vt:lpstr>Wingdings</vt:lpstr>
      <vt:lpstr>Office テーマ</vt:lpstr>
      <vt:lpstr>サービスデザイン 12箇条</vt:lpstr>
      <vt:lpstr>1.利用者のニーズから出発する</vt:lpstr>
      <vt:lpstr>2.事実を詳細に把握する</vt:lpstr>
      <vt:lpstr>3.エンドツーエンドで考える</vt:lpstr>
      <vt:lpstr>4.全ての関係者に気を配る</vt:lpstr>
      <vt:lpstr>5.サービスはシンプルにする</vt:lpstr>
      <vt:lpstr>6.デジタル技術を活用しサービスの価値を高める</vt:lpstr>
      <vt:lpstr>7.利用者の日常体験に溶け込む</vt:lpstr>
      <vt:lpstr>8.自分で作りすぎない</vt:lpstr>
      <vt:lpstr>9.オープンにサービスを作る</vt:lpstr>
      <vt:lpstr>10.何度も繰り返す</vt:lpstr>
      <vt:lpstr>11.一遍にやらず一貫してやる</vt:lpstr>
      <vt:lpstr>12.システムではなくサービスを作る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サービスデザイン 12箇条</dc:title>
  <dc:creator>市川 博之</dc:creator>
  <cp:lastModifiedBy>市川 博之</cp:lastModifiedBy>
  <cp:revision>3</cp:revision>
  <dcterms:created xsi:type="dcterms:W3CDTF">2022-10-14T11:41:30Z</dcterms:created>
  <dcterms:modified xsi:type="dcterms:W3CDTF">2022-10-21T08:02:33Z</dcterms:modified>
</cp:coreProperties>
</file>

<file path=docProps/thumbnail.jpeg>
</file>